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64" r:id="rId2"/>
    <p:sldId id="262" r:id="rId3"/>
    <p:sldId id="265" r:id="rId4"/>
    <p:sldId id="266" r:id="rId5"/>
    <p:sldId id="267" r:id="rId6"/>
    <p:sldId id="268" r:id="rId7"/>
    <p:sldId id="284" r:id="rId8"/>
    <p:sldId id="285" r:id="rId9"/>
    <p:sldId id="274" r:id="rId10"/>
    <p:sldId id="270" r:id="rId11"/>
    <p:sldId id="271" r:id="rId12"/>
    <p:sldId id="272" r:id="rId13"/>
    <p:sldId id="273" r:id="rId14"/>
    <p:sldId id="275" r:id="rId15"/>
    <p:sldId id="276" r:id="rId16"/>
    <p:sldId id="277" r:id="rId17"/>
    <p:sldId id="278" r:id="rId18"/>
    <p:sldId id="279" r:id="rId19"/>
    <p:sldId id="280" r:id="rId20"/>
    <p:sldId id="281" r:id="rId21"/>
    <p:sldId id="282"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8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5701" autoAdjust="0"/>
  </p:normalViewPr>
  <p:slideViewPr>
    <p:cSldViewPr snapToGrid="0">
      <p:cViewPr>
        <p:scale>
          <a:sx n="95" d="100"/>
          <a:sy n="95" d="100"/>
        </p:scale>
        <p:origin x="320" y="360"/>
      </p:cViewPr>
      <p:guideLst>
        <p:guide orient="horz" pos="23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A1E5DB-4A09-1946-BA56-BBBED59A4E48}" type="datetimeFigureOut">
              <a:rPr lang="en-US" smtClean="0"/>
              <a:t>1/31/17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22EBC0-133B-414A-96D3-892DA194560B}" type="slidenum">
              <a:rPr lang="en-US" smtClean="0"/>
              <a:t>‹#›</a:t>
            </a:fld>
            <a:endParaRPr lang="en-US"/>
          </a:p>
        </p:txBody>
      </p:sp>
    </p:spTree>
    <p:extLst>
      <p:ext uri="{BB962C8B-B14F-4D97-AF65-F5344CB8AC3E}">
        <p14:creationId xmlns:p14="http://schemas.microsoft.com/office/powerpoint/2010/main" val="4283049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16A91F-63CE-CF43-AEF2-6055D59FD001}" type="datetimeFigureOut">
              <a:rPr lang="en-US" smtClean="0"/>
              <a:t>1/31/17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A6DFAD-3B5B-634D-8FB1-3A82A869B737}" type="slidenum">
              <a:rPr lang="en-US" smtClean="0"/>
              <a:t>‹#›</a:t>
            </a:fld>
            <a:endParaRPr lang="en-US"/>
          </a:p>
        </p:txBody>
      </p:sp>
    </p:spTree>
    <p:extLst>
      <p:ext uri="{BB962C8B-B14F-4D97-AF65-F5344CB8AC3E}">
        <p14:creationId xmlns:p14="http://schemas.microsoft.com/office/powerpoint/2010/main" val="15712671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6DFAD-3B5B-634D-8FB1-3A82A869B737}" type="slidenum">
              <a:rPr lang="en-US" smtClean="0"/>
              <a:t>18</a:t>
            </a:fld>
            <a:endParaRPr lang="en-US"/>
          </a:p>
        </p:txBody>
      </p:sp>
    </p:spTree>
    <p:extLst>
      <p:ext uri="{BB962C8B-B14F-4D97-AF65-F5344CB8AC3E}">
        <p14:creationId xmlns:p14="http://schemas.microsoft.com/office/powerpoint/2010/main" val="136399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46634"/>
            <a:ext cx="1561378" cy="819286"/>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860676"/>
            <a:ext cx="804672" cy="822960"/>
          </a:xfrm>
          <a:prstGeom prst="rect">
            <a:avLst/>
          </a:prstGeom>
        </p:spPr>
      </p:pic>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114" y="1897508"/>
            <a:ext cx="960120" cy="1786128"/>
          </a:xfrm>
          <a:prstGeom prst="rect">
            <a:avLst/>
          </a:prstGeom>
        </p:spPr>
      </p:pic>
      <p:sp>
        <p:nvSpPr>
          <p:cNvPr id="18" name="Rectangle 17"/>
          <p:cNvSpPr/>
          <p:nvPr/>
        </p:nvSpPr>
        <p:spPr>
          <a:xfrm>
            <a:off x="1832630" y="1885950"/>
            <a:ext cx="6962120" cy="1797686"/>
          </a:xfrm>
          <a:prstGeom prst="rect">
            <a:avLst/>
          </a:prstGeom>
          <a:solidFill>
            <a:srgbClr val="E98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1852495" y="2074123"/>
            <a:ext cx="6323317" cy="1065384"/>
          </a:xfrm>
        </p:spPr>
        <p:txBody>
          <a:bodyPr vert="horz" lIns="91440" tIns="0" rIns="91440" bIns="0" rtlCol="0" anchor="b">
            <a:noAutofit/>
          </a:bodyPr>
          <a:lstStyle>
            <a:lvl1pPr>
              <a:lnSpc>
                <a:spcPct val="200000"/>
              </a:lnSpc>
              <a:defRPr lang="en-US" sz="3600" dirty="0">
                <a:solidFill>
                  <a:schemeClr val="bg1"/>
                </a:solidFill>
              </a:defRPr>
            </a:lvl1pPr>
          </a:lstStyle>
          <a:p>
            <a:pPr lvl="0">
              <a:lnSpc>
                <a:spcPct val="70000"/>
              </a:lnSpc>
            </a:pPr>
            <a:r>
              <a:rPr lang="en-US" smtClean="0"/>
              <a:t>Click to edit Master title style</a:t>
            </a:r>
            <a:endParaRPr lang="en-US" dirty="0"/>
          </a:p>
        </p:txBody>
      </p:sp>
      <p:sp>
        <p:nvSpPr>
          <p:cNvPr id="3" name="Subtitle 2"/>
          <p:cNvSpPr>
            <a:spLocks noGrp="1"/>
          </p:cNvSpPr>
          <p:nvPr>
            <p:ph type="subTitle" idx="1"/>
          </p:nvPr>
        </p:nvSpPr>
        <p:spPr>
          <a:xfrm>
            <a:off x="1852495" y="3149547"/>
            <a:ext cx="6308959" cy="477693"/>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3464" y="1891158"/>
            <a:ext cx="521208" cy="935736"/>
          </a:xfrm>
          <a:prstGeom prst="rect">
            <a:avLst/>
          </a:prstGeom>
        </p:spPr>
      </p:pic>
      <p:pic>
        <p:nvPicPr>
          <p:cNvPr id="10" name="Pictur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36114" y="577757"/>
            <a:ext cx="960120" cy="1286256"/>
          </a:xfrm>
          <a:prstGeom prst="rect">
            <a:avLst/>
          </a:prstGeom>
        </p:spPr>
      </p:pic>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97855" y="6468340"/>
            <a:ext cx="1817624" cy="135322"/>
          </a:xfrm>
          <a:prstGeom prst="rect">
            <a:avLst/>
          </a:prstGeom>
        </p:spPr>
      </p:pic>
      <p:pic>
        <p:nvPicPr>
          <p:cNvPr id="23" name="Picture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Tree>
    <p:extLst>
      <p:ext uri="{BB962C8B-B14F-4D97-AF65-F5344CB8AC3E}">
        <p14:creationId xmlns:p14="http://schemas.microsoft.com/office/powerpoint/2010/main" val="11751459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4348" y="655820"/>
            <a:ext cx="8280000" cy="590706"/>
          </a:xfr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2408452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14091295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987426"/>
            <a:ext cx="4629150" cy="5086803"/>
          </a:xfrm>
        </p:spPr>
        <p:txBody>
          <a:bodyPr>
            <a:normAutofit/>
          </a:bodyPr>
          <a:lstStyle>
            <a:lvl1pPr>
              <a:defRPr sz="1800"/>
            </a:lvl1pPr>
            <a:lvl2pPr>
              <a:defRPr sz="1600"/>
            </a:lvl2pPr>
            <a:lvl3pPr>
              <a:defRPr sz="1400"/>
            </a:lvl3pPr>
            <a:lvl4pPr>
              <a:defRPr sz="1200"/>
            </a:lvl4pPr>
            <a:lvl5pPr>
              <a:defRPr sz="1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48" y="2195525"/>
            <a:ext cx="2949178" cy="3878704"/>
          </a:xfrm>
        </p:spPr>
        <p:txBody>
          <a:bodyPr/>
          <a:lstStyle>
            <a:lvl1pPr marL="0" indent="0">
              <a:spcAft>
                <a:spcPts val="600"/>
              </a:spcAft>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itle 1"/>
          <p:cNvSpPr>
            <a:spLocks noGrp="1"/>
          </p:cNvSpPr>
          <p:nvPr>
            <p:ph type="title"/>
          </p:nvPr>
        </p:nvSpPr>
        <p:spPr>
          <a:xfrm>
            <a:off x="514348" y="655819"/>
            <a:ext cx="2952000" cy="145555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1926373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975500"/>
            <a:ext cx="4644000" cy="5112000"/>
          </a:xfrm>
          <a:solidFill>
            <a:schemeClr val="bg2"/>
          </a:solidFill>
        </p:spPr>
        <p:txBody>
          <a:bodyPr anchor="t"/>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ext Placeholder 3"/>
          <p:cNvSpPr>
            <a:spLocks noGrp="1"/>
          </p:cNvSpPr>
          <p:nvPr>
            <p:ph type="body" sz="half" idx="2"/>
          </p:nvPr>
        </p:nvSpPr>
        <p:spPr>
          <a:xfrm>
            <a:off x="514348" y="2201462"/>
            <a:ext cx="2949178" cy="3877200"/>
          </a:xfrm>
        </p:spPr>
        <p:txBody>
          <a:bodyPr/>
          <a:lstStyle>
            <a:lvl1pPr marL="0" indent="0">
              <a:spcAft>
                <a:spcPts val="600"/>
              </a:spcAft>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Title 1"/>
          <p:cNvSpPr>
            <a:spLocks noGrp="1"/>
          </p:cNvSpPr>
          <p:nvPr>
            <p:ph type="title"/>
          </p:nvPr>
        </p:nvSpPr>
        <p:spPr>
          <a:xfrm>
            <a:off x="514348" y="655819"/>
            <a:ext cx="2952000" cy="145555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8353745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Content Placeholder 2"/>
          <p:cNvSpPr>
            <a:spLocks noGrp="1"/>
          </p:cNvSpPr>
          <p:nvPr>
            <p:ph idx="1"/>
          </p:nvPr>
        </p:nvSpPr>
        <p:spPr>
          <a:xfrm>
            <a:off x="514349" y="1465877"/>
            <a:ext cx="8280000" cy="460800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38636090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48" y="655819"/>
            <a:ext cx="8280000" cy="948391"/>
          </a:xfrm>
        </p:spPr>
        <p:txBody>
          <a:bodyPr>
            <a:noAutofit/>
          </a:bodyPr>
          <a:lstStyle/>
          <a:p>
            <a:r>
              <a:rPr lang="en-US" smtClean="0"/>
              <a:t>Click to edit Master title style</a:t>
            </a:r>
            <a:endParaRPr lang="en-US" dirty="0"/>
          </a:p>
        </p:txBody>
      </p:sp>
      <p:sp>
        <p:nvSpPr>
          <p:cNvPr id="3" name="Content Placeholder 2"/>
          <p:cNvSpPr>
            <a:spLocks noGrp="1"/>
          </p:cNvSpPr>
          <p:nvPr>
            <p:ph idx="1"/>
          </p:nvPr>
        </p:nvSpPr>
        <p:spPr>
          <a:xfrm>
            <a:off x="514349" y="1893669"/>
            <a:ext cx="8280000" cy="418283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27901813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userDrawn="1"/>
        </p:nvSpPr>
        <p:spPr>
          <a:xfrm>
            <a:off x="0" y="389467"/>
            <a:ext cx="8794800" cy="55541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4"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2"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grpSp>
        <p:nvGrpSpPr>
          <p:cNvPr id="5" name="Group 4"/>
          <p:cNvGrpSpPr/>
          <p:nvPr userDrawn="1"/>
        </p:nvGrpSpPr>
        <p:grpSpPr>
          <a:xfrm>
            <a:off x="0" y="6013229"/>
            <a:ext cx="8794349" cy="64800"/>
            <a:chOff x="0" y="6079904"/>
            <a:chExt cx="8794349" cy="64800"/>
          </a:xfrm>
        </p:grpSpPr>
        <p:sp>
          <p:nvSpPr>
            <p:cNvPr id="19" name="Rectangle 18"/>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
        <p:nvSpPr>
          <p:cNvPr id="17" name="TextBox 16"/>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4520307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6" name="Rectangle 15"/>
          <p:cNvSpPr/>
          <p:nvPr userDrawn="1"/>
        </p:nvSpPr>
        <p:spPr>
          <a:xfrm>
            <a:off x="0" y="389467"/>
            <a:ext cx="8794800" cy="55541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8"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9" name="TextBox 1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1772507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17" name="Rectangle 16"/>
          <p:cNvSpPr/>
          <p:nvPr userDrawn="1"/>
        </p:nvSpPr>
        <p:spPr>
          <a:xfrm>
            <a:off x="0" y="389467"/>
            <a:ext cx="8794800" cy="5554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8"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9" name="TextBox 1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3600514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17" name="Rectangle 16"/>
          <p:cNvSpPr/>
          <p:nvPr userDrawn="1"/>
        </p:nvSpPr>
        <p:spPr>
          <a:xfrm>
            <a:off x="0" y="389467"/>
            <a:ext cx="8794800" cy="5554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23"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5" name="TextBox 14"/>
          <p:cNvSpPr txBox="1"/>
          <p:nvPr userDrawn="1"/>
        </p:nvSpPr>
        <p:spPr>
          <a:xfrm>
            <a:off x="816360" y="6529060"/>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41465365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4348" y="1465877"/>
            <a:ext cx="3960000" cy="46080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11" name="Content Placeholder 2"/>
          <p:cNvSpPr>
            <a:spLocks noGrp="1"/>
          </p:cNvSpPr>
          <p:nvPr>
            <p:ph sz="half" idx="13"/>
          </p:nvPr>
        </p:nvSpPr>
        <p:spPr>
          <a:xfrm>
            <a:off x="4834348" y="1465877"/>
            <a:ext cx="3960000" cy="46080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057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4348" y="1465877"/>
            <a:ext cx="3960000" cy="54144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48" y="2201462"/>
            <a:ext cx="3960000" cy="38664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834348" y="1465877"/>
            <a:ext cx="3960000" cy="540000"/>
          </a:xfrm>
        </p:spPr>
        <p:txBody>
          <a:bodyPr vert="horz" lIns="91440" tIns="45720" rIns="91440" bIns="45720" rtlCol="0" anchor="t">
            <a:normAutofit/>
          </a:bodyPr>
          <a:lstStyle>
            <a:lvl1pPr>
              <a:defRPr lang="en-US" sz="1800" b="0" dirty="0" smtClean="0"/>
            </a:lvl1pPr>
          </a:lstStyle>
          <a:p>
            <a:pPr lvl="0"/>
            <a:r>
              <a:rPr lang="en-US" smtClean="0"/>
              <a:t>Click to edit Master text styles</a:t>
            </a:r>
          </a:p>
        </p:txBody>
      </p:sp>
      <p:sp>
        <p:nvSpPr>
          <p:cNvPr id="6" name="Content Placeholder 5"/>
          <p:cNvSpPr>
            <a:spLocks noGrp="1"/>
          </p:cNvSpPr>
          <p:nvPr>
            <p:ph sz="quarter" idx="4"/>
          </p:nvPr>
        </p:nvSpPr>
        <p:spPr>
          <a:xfrm>
            <a:off x="4834348" y="2201462"/>
            <a:ext cx="3960000" cy="3872314"/>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9" name="Slide Number Placeholder 8"/>
          <p:cNvSpPr>
            <a:spLocks noGrp="1"/>
          </p:cNvSpPr>
          <p:nvPr>
            <p:ph type="sldNum" sz="quarter" idx="12"/>
          </p:nvPr>
        </p:nvSpPr>
        <p:spPr/>
        <p:txBody>
          <a:bodyPr/>
          <a:lstStyle/>
          <a:p>
            <a:fld id="{CA431686-8DE2-9B43-980D-29AE692D7900}" type="slidenum">
              <a:rPr lang="en-US" smtClean="0"/>
              <a:t>‹#›</a:t>
            </a:fld>
            <a:endParaRPr lang="en-US"/>
          </a:p>
        </p:txBody>
      </p:sp>
      <p:sp>
        <p:nvSpPr>
          <p:cNvPr id="10"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3016718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287809"/>
            <a:ext cx="8798719" cy="603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14349" y="1465877"/>
            <a:ext cx="8280000" cy="4608000"/>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514840" y="6416675"/>
            <a:ext cx="426914"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sp>
        <p:nvSpPr>
          <p:cNvPr id="14" name="Rectangle 13"/>
          <p:cNvSpPr/>
          <p:nvPr/>
        </p:nvSpPr>
        <p:spPr>
          <a:xfrm>
            <a:off x="0" y="287809"/>
            <a:ext cx="612000" cy="59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
        <p:nvSpPr>
          <p:cNvPr id="9" name="TextBox 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1200643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70000"/>
              </a:lnSpc>
            </a:pPr>
            <a:r>
              <a:rPr lang="en-US" dirty="0" smtClean="0"/>
              <a:t>Certificate Troubleshooting using </a:t>
            </a:r>
            <a:r>
              <a:rPr lang="en-US" dirty="0" err="1" smtClean="0"/>
              <a:t>AirWatch</a:t>
            </a:r>
            <a:endParaRPr lang="en-US" dirty="0"/>
          </a:p>
        </p:txBody>
      </p:sp>
      <p:sp>
        <p:nvSpPr>
          <p:cNvPr id="3" name="Subtitle 2"/>
          <p:cNvSpPr>
            <a:spLocks noGrp="1"/>
          </p:cNvSpPr>
          <p:nvPr>
            <p:ph type="subTitle" idx="1"/>
          </p:nvPr>
        </p:nvSpPr>
        <p:spPr/>
        <p:txBody>
          <a:bodyPr/>
          <a:lstStyle/>
          <a:p>
            <a:r>
              <a:rPr lang="en-US" dirty="0" smtClean="0"/>
              <a:t>TEIS Digital Workplace</a:t>
            </a:r>
            <a:endParaRPr lang="en-US" dirty="0"/>
          </a:p>
        </p:txBody>
      </p:sp>
      <p:sp>
        <p:nvSpPr>
          <p:cNvPr id="4" name="TextBox 3"/>
          <p:cNvSpPr txBox="1"/>
          <p:nvPr/>
        </p:nvSpPr>
        <p:spPr>
          <a:xfrm>
            <a:off x="0" y="6488668"/>
            <a:ext cx="2454646" cy="369332"/>
          </a:xfrm>
          <a:prstGeom prst="rect">
            <a:avLst/>
          </a:prstGeom>
          <a:noFill/>
        </p:spPr>
        <p:txBody>
          <a:bodyPr wrap="none" rtlCol="0">
            <a:spAutoFit/>
          </a:bodyPr>
          <a:lstStyle/>
          <a:p>
            <a:r>
              <a:rPr lang="en-US" smtClean="0"/>
              <a:t>Document Version 1.1</a:t>
            </a:r>
          </a:p>
        </p:txBody>
      </p:sp>
    </p:spTree>
    <p:extLst>
      <p:ext uri="{BB962C8B-B14F-4D97-AF65-F5344CB8AC3E}">
        <p14:creationId xmlns:p14="http://schemas.microsoft.com/office/powerpoint/2010/main" val="465334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10</a:t>
            </a:fld>
            <a:endParaRPr lang="en-US"/>
          </a:p>
        </p:txBody>
      </p:sp>
      <p:sp>
        <p:nvSpPr>
          <p:cNvPr id="4" name="Text Placeholder 3"/>
          <p:cNvSpPr>
            <a:spLocks noGrp="1"/>
          </p:cNvSpPr>
          <p:nvPr>
            <p:ph type="body" sz="half" idx="2"/>
          </p:nvPr>
        </p:nvSpPr>
        <p:spPr/>
        <p:txBody>
          <a:bodyPr/>
          <a:lstStyle/>
          <a:p>
            <a:r>
              <a:rPr lang="en-US" dirty="0" smtClean="0"/>
              <a:t>Further down the initial details screen on the Admin Console, note the “Profiles” and “Certificates” listing.  Clicking on either of these category headings will show you detailed information on those specific facets of the device.</a:t>
            </a:r>
            <a:endParaRPr lang="en-US" dirty="0"/>
          </a:p>
        </p:txBody>
      </p:sp>
      <p:sp>
        <p:nvSpPr>
          <p:cNvPr id="5" name="Title 4"/>
          <p:cNvSpPr>
            <a:spLocks noGrp="1"/>
          </p:cNvSpPr>
          <p:nvPr>
            <p:ph type="title"/>
          </p:nvPr>
        </p:nvSpPr>
        <p:spPr/>
        <p:txBody>
          <a:bodyPr/>
          <a:lstStyle/>
          <a:p>
            <a:r>
              <a:rPr lang="en-US" dirty="0" smtClean="0"/>
              <a:t>Details View</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877" b="-24877"/>
          <a:stretch/>
        </p:blipFill>
        <p:spPr>
          <a:noFill/>
        </p:spPr>
      </p:pic>
    </p:spTree>
    <p:extLst>
      <p:ext uri="{BB962C8B-B14F-4D97-AF65-F5344CB8AC3E}">
        <p14:creationId xmlns:p14="http://schemas.microsoft.com/office/powerpoint/2010/main" val="35515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11</a:t>
            </a:fld>
            <a:endParaRPr lang="en-US"/>
          </a:p>
        </p:txBody>
      </p:sp>
      <p:sp>
        <p:nvSpPr>
          <p:cNvPr id="4" name="Text Placeholder 3"/>
          <p:cNvSpPr>
            <a:spLocks noGrp="1"/>
          </p:cNvSpPr>
          <p:nvPr>
            <p:ph type="body" sz="half" idx="2"/>
          </p:nvPr>
        </p:nvSpPr>
        <p:spPr/>
        <p:txBody>
          <a:bodyPr/>
          <a:lstStyle/>
          <a:p>
            <a:r>
              <a:rPr lang="en-US" dirty="0" smtClean="0"/>
              <a:t>Clicking on the Certificates heading will display the current certificates on the device.</a:t>
            </a:r>
          </a:p>
          <a:p>
            <a:r>
              <a:rPr lang="en-US" dirty="0" smtClean="0"/>
              <a:t>In the case of an expired certificate, there will be an entry in this list, named with just the device serial number, that lists as ”Expired” with a status of either “Installed” or “Revoked”</a:t>
            </a:r>
          </a:p>
        </p:txBody>
      </p:sp>
      <p:sp>
        <p:nvSpPr>
          <p:cNvPr id="5" name="Title 4"/>
          <p:cNvSpPr>
            <a:spLocks noGrp="1"/>
          </p:cNvSpPr>
          <p:nvPr>
            <p:ph type="title"/>
          </p:nvPr>
        </p:nvSpPr>
        <p:spPr/>
        <p:txBody>
          <a:bodyPr/>
          <a:lstStyle/>
          <a:p>
            <a:r>
              <a:rPr lang="en-US" dirty="0" smtClean="0"/>
              <a:t>Certificate Details</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877" b="-24877"/>
          <a:stretch/>
        </p:blipFill>
        <p:spPr>
          <a:noFill/>
        </p:spPr>
      </p:pic>
    </p:spTree>
    <p:extLst>
      <p:ext uri="{BB962C8B-B14F-4D97-AF65-F5344CB8AC3E}">
        <p14:creationId xmlns:p14="http://schemas.microsoft.com/office/powerpoint/2010/main" val="201037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12</a:t>
            </a:fld>
            <a:endParaRPr lang="en-US"/>
          </a:p>
        </p:txBody>
      </p:sp>
      <p:sp>
        <p:nvSpPr>
          <p:cNvPr id="4" name="Text Placeholder 3"/>
          <p:cNvSpPr>
            <a:spLocks noGrp="1"/>
          </p:cNvSpPr>
          <p:nvPr>
            <p:ph type="body" sz="half" idx="2"/>
          </p:nvPr>
        </p:nvSpPr>
        <p:spPr/>
        <p:txBody>
          <a:bodyPr/>
          <a:lstStyle/>
          <a:p>
            <a:r>
              <a:rPr lang="en-US" dirty="0"/>
              <a:t>In some cases, there will be a circular arrow icon that will allow you to manually request a renewal of the expired certificate.</a:t>
            </a:r>
          </a:p>
          <a:p>
            <a:r>
              <a:rPr lang="en-US" dirty="0" smtClean="0"/>
              <a:t>You will be prompted to confirm this action.</a:t>
            </a:r>
          </a:p>
          <a:p>
            <a:r>
              <a:rPr lang="en-US" dirty="0" smtClean="0"/>
              <a:t>After issuing the renewal, the “Query” button at the top of the panel (or having the client use “Sync Now” from the </a:t>
            </a:r>
            <a:r>
              <a:rPr lang="en-US" dirty="0" err="1" smtClean="0"/>
              <a:t>AirWatch</a:t>
            </a:r>
            <a:r>
              <a:rPr lang="en-US" dirty="0" smtClean="0"/>
              <a:t> menu icon), followed by refreshing the page, should show a new certificate with a 42 day expiration.</a:t>
            </a:r>
            <a:endParaRPr lang="en-US" dirty="0"/>
          </a:p>
          <a:p>
            <a:endParaRPr lang="en-US" dirty="0"/>
          </a:p>
        </p:txBody>
      </p:sp>
      <p:sp>
        <p:nvSpPr>
          <p:cNvPr id="5" name="Title 4"/>
          <p:cNvSpPr>
            <a:spLocks noGrp="1"/>
          </p:cNvSpPr>
          <p:nvPr>
            <p:ph type="title"/>
          </p:nvPr>
        </p:nvSpPr>
        <p:spPr/>
        <p:txBody>
          <a:bodyPr/>
          <a:lstStyle/>
          <a:p>
            <a:r>
              <a:rPr lang="en-US" dirty="0" smtClean="0"/>
              <a:t>Manual Renewal</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84933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13</a:t>
            </a:fld>
            <a:endParaRPr lang="en-US"/>
          </a:p>
        </p:txBody>
      </p:sp>
      <p:sp>
        <p:nvSpPr>
          <p:cNvPr id="4" name="Text Placeholder 3"/>
          <p:cNvSpPr>
            <a:spLocks noGrp="1"/>
          </p:cNvSpPr>
          <p:nvPr>
            <p:ph type="body" sz="half" idx="2"/>
          </p:nvPr>
        </p:nvSpPr>
        <p:spPr/>
        <p:txBody>
          <a:bodyPr/>
          <a:lstStyle/>
          <a:p>
            <a:r>
              <a:rPr lang="en-US" dirty="0" smtClean="0"/>
              <a:t>If, after querying and refreshing, perhaps waiting and retrying, a new certificate is not being issued, you may need to confirm if there was an issue with the renewal.</a:t>
            </a:r>
          </a:p>
          <a:p>
            <a:r>
              <a:rPr lang="en-US" dirty="0" smtClean="0"/>
              <a:t>From the right most tab (defaults to “More”) of the details view, select “Troubleshooting” from the drop down.  Use the filters menu to search for any “warning” or “error” messages.  The timestamps will help you confirm that these are in response to the request you just made.  Please note any errors in the case notes.</a:t>
            </a:r>
            <a:endParaRPr lang="en-US" dirty="0"/>
          </a:p>
        </p:txBody>
      </p:sp>
      <p:sp>
        <p:nvSpPr>
          <p:cNvPr id="5" name="Title 4"/>
          <p:cNvSpPr>
            <a:spLocks noGrp="1"/>
          </p:cNvSpPr>
          <p:nvPr>
            <p:ph type="title"/>
          </p:nvPr>
        </p:nvSpPr>
        <p:spPr/>
        <p:txBody>
          <a:bodyPr/>
          <a:lstStyle/>
          <a:p>
            <a:r>
              <a:rPr lang="en-US" dirty="0" smtClean="0"/>
              <a:t>Failed Renewals</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112462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14</a:t>
            </a:fld>
            <a:endParaRPr lang="en-US"/>
          </a:p>
        </p:txBody>
      </p:sp>
      <p:sp>
        <p:nvSpPr>
          <p:cNvPr id="4" name="Text Placeholder 3"/>
          <p:cNvSpPr>
            <a:spLocks noGrp="1"/>
          </p:cNvSpPr>
          <p:nvPr>
            <p:ph type="body" sz="half" idx="2"/>
          </p:nvPr>
        </p:nvSpPr>
        <p:spPr/>
        <p:txBody>
          <a:bodyPr/>
          <a:lstStyle/>
          <a:p>
            <a:r>
              <a:rPr lang="en-US" dirty="0" smtClean="0"/>
              <a:t>As the certificates are governed by the installation of profiles, it is important to verify that the relevant profile is also installed.  You can either select “Profiles” from the drop down on the right most tab in the details view, or click on the “Profiles” category heading towards the bottom of the summary tab.</a:t>
            </a:r>
          </a:p>
          <a:p>
            <a:r>
              <a:rPr lang="en-US" dirty="0" smtClean="0"/>
              <a:t>Note any profiles that do not have a green checkmark.  It may be worth attempting to re-push any missing profiles. </a:t>
            </a:r>
            <a:endParaRPr lang="en-US" dirty="0"/>
          </a:p>
        </p:txBody>
      </p:sp>
      <p:sp>
        <p:nvSpPr>
          <p:cNvPr id="5" name="Title 4"/>
          <p:cNvSpPr>
            <a:spLocks noGrp="1"/>
          </p:cNvSpPr>
          <p:nvPr>
            <p:ph type="title"/>
          </p:nvPr>
        </p:nvSpPr>
        <p:spPr/>
        <p:txBody>
          <a:bodyPr/>
          <a:lstStyle/>
          <a:p>
            <a:r>
              <a:rPr lang="en-US" dirty="0" smtClean="0"/>
              <a:t>Profile Details</a:t>
            </a:r>
            <a:endParaRPr lang="en-US" dirty="0"/>
          </a:p>
        </p:txBody>
      </p:sp>
      <p:pic>
        <p:nvPicPr>
          <p:cNvPr id="9" name="Picture Placeholder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866914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15</a:t>
            </a:fld>
            <a:endParaRPr lang="en-US"/>
          </a:p>
        </p:txBody>
      </p:sp>
      <p:sp>
        <p:nvSpPr>
          <p:cNvPr id="4" name="Text Placeholder 3"/>
          <p:cNvSpPr>
            <a:spLocks noGrp="1"/>
          </p:cNvSpPr>
          <p:nvPr>
            <p:ph type="body" sz="half" idx="2"/>
          </p:nvPr>
        </p:nvSpPr>
        <p:spPr/>
        <p:txBody>
          <a:bodyPr/>
          <a:lstStyle/>
          <a:p>
            <a:r>
              <a:rPr lang="en-US" dirty="0" smtClean="0"/>
              <a:t>If the default Certificate Authority (CA 1) is not issuing a valid certificate to the device, our one remaining troubleshooting step is to assign the device to get it’s device certificate from our secondary server (CA 4).  The following steps will outline this process.</a:t>
            </a:r>
          </a:p>
          <a:p>
            <a:r>
              <a:rPr lang="en-US" dirty="0" smtClean="0"/>
              <a:t>All profiles, and their current assignments can be </a:t>
            </a:r>
            <a:r>
              <a:rPr lang="en-US" dirty="0" smtClean="0"/>
              <a:t>viewed </a:t>
            </a:r>
            <a:r>
              <a:rPr lang="en-US" dirty="0" smtClean="0"/>
              <a:t>by selecting the “List View” from the “Profiles” section of the Devices menu in the </a:t>
            </a:r>
            <a:r>
              <a:rPr lang="en-US" dirty="0" err="1" smtClean="0"/>
              <a:t>AirWatch</a:t>
            </a:r>
            <a:r>
              <a:rPr lang="en-US" dirty="0" smtClean="0"/>
              <a:t> console.</a:t>
            </a:r>
            <a:endParaRPr lang="en-US" dirty="0"/>
          </a:p>
        </p:txBody>
      </p:sp>
      <p:sp>
        <p:nvSpPr>
          <p:cNvPr id="5" name="Title 4"/>
          <p:cNvSpPr>
            <a:spLocks noGrp="1"/>
          </p:cNvSpPr>
          <p:nvPr>
            <p:ph type="title"/>
          </p:nvPr>
        </p:nvSpPr>
        <p:spPr/>
        <p:txBody>
          <a:bodyPr/>
          <a:lstStyle/>
          <a:p>
            <a:r>
              <a:rPr lang="en-US" dirty="0" smtClean="0"/>
              <a:t>Alternative Certificates</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27981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16</a:t>
            </a:fld>
            <a:endParaRPr lang="en-US"/>
          </a:p>
        </p:txBody>
      </p:sp>
      <p:sp>
        <p:nvSpPr>
          <p:cNvPr id="4" name="Text Placeholder 3"/>
          <p:cNvSpPr>
            <a:spLocks noGrp="1"/>
          </p:cNvSpPr>
          <p:nvPr>
            <p:ph type="body" sz="half" idx="2"/>
          </p:nvPr>
        </p:nvSpPr>
        <p:spPr/>
        <p:txBody>
          <a:bodyPr/>
          <a:lstStyle/>
          <a:p>
            <a:r>
              <a:rPr lang="en-US" dirty="0" smtClean="0"/>
              <a:t>To assign the device to get a certificate from the secondary server, you will need to manually add it to a custom group within </a:t>
            </a:r>
            <a:r>
              <a:rPr lang="en-US" dirty="0" err="1" smtClean="0"/>
              <a:t>AirWatch</a:t>
            </a:r>
            <a:r>
              <a:rPr lang="en-US" dirty="0" smtClean="0"/>
              <a:t>.</a:t>
            </a:r>
          </a:p>
          <a:p>
            <a:r>
              <a:rPr lang="en-US" dirty="0" smtClean="0"/>
              <a:t>Select the “Groups and Settings” icon from the bottom of the lar left menu, then “Assignment Groups” from the sub menu.</a:t>
            </a:r>
            <a:endParaRPr lang="en-US" dirty="0"/>
          </a:p>
        </p:txBody>
      </p:sp>
      <p:sp>
        <p:nvSpPr>
          <p:cNvPr id="5" name="Title 4"/>
          <p:cNvSpPr>
            <a:spLocks noGrp="1"/>
          </p:cNvSpPr>
          <p:nvPr>
            <p:ph type="title"/>
          </p:nvPr>
        </p:nvSpPr>
        <p:spPr/>
        <p:txBody>
          <a:bodyPr/>
          <a:lstStyle/>
          <a:p>
            <a:r>
              <a:rPr lang="en-US" dirty="0" smtClean="0"/>
              <a:t>Assignment Groups</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92633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17</a:t>
            </a:fld>
            <a:endParaRPr lang="en-US"/>
          </a:p>
        </p:txBody>
      </p:sp>
      <p:sp>
        <p:nvSpPr>
          <p:cNvPr id="4" name="Text Placeholder 3"/>
          <p:cNvSpPr>
            <a:spLocks noGrp="1"/>
          </p:cNvSpPr>
          <p:nvPr>
            <p:ph type="body" sz="half" idx="2"/>
          </p:nvPr>
        </p:nvSpPr>
        <p:spPr>
          <a:xfrm>
            <a:off x="514348" y="2201461"/>
            <a:ext cx="2949178" cy="3984185"/>
          </a:xfrm>
        </p:spPr>
        <p:txBody>
          <a:bodyPr/>
          <a:lstStyle/>
          <a:p>
            <a:r>
              <a:rPr lang="en-US" dirty="0" smtClean="0"/>
              <a:t>From the Assignment Groups screen, click in little pencil icon next to “Device </a:t>
            </a:r>
            <a:r>
              <a:rPr lang="en-US" smtClean="0"/>
              <a:t>Cert CA 4”.  </a:t>
            </a:r>
            <a:r>
              <a:rPr lang="en-US" dirty="0" smtClean="0"/>
              <a:t>A list of criteria for group membership will appear.  Scroll down to the bottom and expand the “Additions” section.  Enter the serial number of the affected device in the field provided, it should return a list of search results (likely a single entry), select that result, and click the Add button.</a:t>
            </a:r>
          </a:p>
          <a:p>
            <a:r>
              <a:rPr lang="en-US" dirty="0" smtClean="0"/>
              <a:t>The device should be added to the list on the right that shows the current members of that group.</a:t>
            </a:r>
          </a:p>
          <a:p>
            <a:r>
              <a:rPr lang="en-US" dirty="0" smtClean="0"/>
              <a:t>Click Next.</a:t>
            </a:r>
            <a:endParaRPr lang="en-US" dirty="0"/>
          </a:p>
        </p:txBody>
      </p:sp>
      <p:sp>
        <p:nvSpPr>
          <p:cNvPr id="5" name="Title 4"/>
          <p:cNvSpPr>
            <a:spLocks noGrp="1"/>
          </p:cNvSpPr>
          <p:nvPr>
            <p:ph type="title"/>
          </p:nvPr>
        </p:nvSpPr>
        <p:spPr/>
        <p:txBody>
          <a:bodyPr/>
          <a:lstStyle/>
          <a:p>
            <a:r>
              <a:rPr lang="en-US" dirty="0" smtClean="0"/>
              <a:t>Editing the CA 4 Group</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212330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18</a:t>
            </a:fld>
            <a:endParaRPr lang="en-US"/>
          </a:p>
        </p:txBody>
      </p:sp>
      <p:sp>
        <p:nvSpPr>
          <p:cNvPr id="4" name="Text Placeholder 3"/>
          <p:cNvSpPr>
            <a:spLocks noGrp="1"/>
          </p:cNvSpPr>
          <p:nvPr>
            <p:ph type="body" sz="half" idx="2"/>
          </p:nvPr>
        </p:nvSpPr>
        <p:spPr/>
        <p:txBody>
          <a:bodyPr/>
          <a:lstStyle/>
          <a:p>
            <a:r>
              <a:rPr lang="en-US" dirty="0" smtClean="0"/>
              <a:t>You will then be presented with a screen that shows the profiles that have been modified by this change in group membership, and will be sent to the device you added.</a:t>
            </a:r>
          </a:p>
          <a:p>
            <a:r>
              <a:rPr lang="en-US" dirty="0" smtClean="0"/>
              <a:t>Click “Publish” to confirm this change and push the profiles to the affected device.</a:t>
            </a:r>
          </a:p>
        </p:txBody>
      </p:sp>
      <p:sp>
        <p:nvSpPr>
          <p:cNvPr id="5" name="Title 4"/>
          <p:cNvSpPr>
            <a:spLocks noGrp="1"/>
          </p:cNvSpPr>
          <p:nvPr>
            <p:ph type="title"/>
          </p:nvPr>
        </p:nvSpPr>
        <p:spPr/>
        <p:txBody>
          <a:bodyPr/>
          <a:lstStyle/>
          <a:p>
            <a:r>
              <a:rPr lang="en-US" dirty="0" smtClean="0"/>
              <a:t>Confirmation Screen</a:t>
            </a:r>
            <a:endParaRPr lang="en-US" dirty="0"/>
          </a:p>
        </p:txBody>
      </p:sp>
      <p:pic>
        <p:nvPicPr>
          <p:cNvPr id="6" name="Picture Placeholder 5"/>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298082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19</a:t>
            </a:fld>
            <a:endParaRPr lang="en-US"/>
          </a:p>
        </p:txBody>
      </p:sp>
      <p:sp>
        <p:nvSpPr>
          <p:cNvPr id="4" name="Text Placeholder 3"/>
          <p:cNvSpPr>
            <a:spLocks noGrp="1"/>
          </p:cNvSpPr>
          <p:nvPr>
            <p:ph type="body" sz="half" idx="2"/>
          </p:nvPr>
        </p:nvSpPr>
        <p:spPr/>
        <p:txBody>
          <a:bodyPr/>
          <a:lstStyle/>
          <a:p>
            <a:r>
              <a:rPr lang="en-US" dirty="0" smtClean="0"/>
              <a:t>You can verify that the new profile has been successfully installed on the device by changing back to the profiles section of that device record.</a:t>
            </a:r>
          </a:p>
          <a:p>
            <a:r>
              <a:rPr lang="en-US" dirty="0" smtClean="0"/>
              <a:t>It may take several minutes for the device to receive the new profile.  During this time, the checkmark will be grey instead of green, just keep querying and refreshing this screen until the check turns green.  If it instead displays a red X or yellow exclamation mark, the profile has not installed and more targeted troubleshooting will be needed.</a:t>
            </a:r>
            <a:endParaRPr lang="en-US" dirty="0"/>
          </a:p>
        </p:txBody>
      </p:sp>
      <p:sp>
        <p:nvSpPr>
          <p:cNvPr id="5" name="Title 4"/>
          <p:cNvSpPr>
            <a:spLocks noGrp="1"/>
          </p:cNvSpPr>
          <p:nvPr>
            <p:ph type="title"/>
          </p:nvPr>
        </p:nvSpPr>
        <p:spPr/>
        <p:txBody>
          <a:bodyPr/>
          <a:lstStyle/>
          <a:p>
            <a:r>
              <a:rPr lang="en-US" dirty="0" smtClean="0"/>
              <a:t>Profile Installation</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32179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3223" b="-43223"/>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2</a:t>
            </a:fld>
            <a:endParaRPr lang="en-US"/>
          </a:p>
        </p:txBody>
      </p:sp>
      <p:sp>
        <p:nvSpPr>
          <p:cNvPr id="4" name="Text Placeholder 3"/>
          <p:cNvSpPr>
            <a:spLocks noGrp="1"/>
          </p:cNvSpPr>
          <p:nvPr>
            <p:ph type="body" sz="half" idx="2"/>
          </p:nvPr>
        </p:nvSpPr>
        <p:spPr/>
        <p:txBody>
          <a:bodyPr/>
          <a:lstStyle/>
          <a:p>
            <a:r>
              <a:rPr lang="en-US" dirty="0" smtClean="0">
                <a:latin typeface="Arial" charset="0"/>
              </a:rPr>
              <a:t>AnyConnect refuses to establish a VPN connection, reporting a “Certificate </a:t>
            </a:r>
            <a:r>
              <a:rPr lang="en-US" dirty="0" err="1" smtClean="0">
                <a:latin typeface="Arial" charset="0"/>
              </a:rPr>
              <a:t>Validcation</a:t>
            </a:r>
            <a:r>
              <a:rPr lang="en-US" dirty="0" smtClean="0">
                <a:latin typeface="Arial" charset="0"/>
              </a:rPr>
              <a:t> Error”.</a:t>
            </a:r>
            <a:endParaRPr lang="en-US" dirty="0">
              <a:latin typeface="Arial" charset="0"/>
            </a:endParaRPr>
          </a:p>
        </p:txBody>
      </p:sp>
      <p:sp>
        <p:nvSpPr>
          <p:cNvPr id="5" name="Title 4"/>
          <p:cNvSpPr>
            <a:spLocks noGrp="1"/>
          </p:cNvSpPr>
          <p:nvPr>
            <p:ph type="title"/>
          </p:nvPr>
        </p:nvSpPr>
        <p:spPr/>
        <p:txBody>
          <a:bodyPr/>
          <a:lstStyle/>
          <a:p>
            <a:r>
              <a:rPr lang="en-US" dirty="0" smtClean="0"/>
              <a:t>Issue Verification</a:t>
            </a:r>
            <a:endParaRPr lang="en-US" dirty="0"/>
          </a:p>
        </p:txBody>
      </p:sp>
    </p:spTree>
    <p:extLst>
      <p:ext uri="{BB962C8B-B14F-4D97-AF65-F5344CB8AC3E}">
        <p14:creationId xmlns:p14="http://schemas.microsoft.com/office/powerpoint/2010/main" val="116618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431686-8DE2-9B43-980D-29AE692D7900}" type="slidenum">
              <a:rPr lang="en-US" smtClean="0"/>
              <a:t>20</a:t>
            </a:fld>
            <a:endParaRPr lang="en-US"/>
          </a:p>
        </p:txBody>
      </p:sp>
      <p:sp>
        <p:nvSpPr>
          <p:cNvPr id="4" name="Text Placeholder 3"/>
          <p:cNvSpPr>
            <a:spLocks noGrp="1"/>
          </p:cNvSpPr>
          <p:nvPr>
            <p:ph type="body" sz="half" idx="2"/>
          </p:nvPr>
        </p:nvSpPr>
        <p:spPr/>
        <p:txBody>
          <a:bodyPr/>
          <a:lstStyle/>
          <a:p>
            <a:r>
              <a:rPr lang="en-US" dirty="0" smtClean="0"/>
              <a:t>Shortly after the new profile is deployed, a new device certificate should be issued.  You can confirm this using the certificates section of the device record.</a:t>
            </a:r>
          </a:p>
          <a:p>
            <a:r>
              <a:rPr lang="en-US" dirty="0" smtClean="0"/>
              <a:t>A new certificate issued with an expiration of “42 days” and a state of “Installed” should now be present.</a:t>
            </a:r>
            <a:endParaRPr lang="en-US" dirty="0"/>
          </a:p>
        </p:txBody>
      </p:sp>
      <p:sp>
        <p:nvSpPr>
          <p:cNvPr id="5" name="Title 4"/>
          <p:cNvSpPr>
            <a:spLocks noGrp="1"/>
          </p:cNvSpPr>
          <p:nvPr>
            <p:ph type="title"/>
          </p:nvPr>
        </p:nvSpPr>
        <p:spPr/>
        <p:txBody>
          <a:bodyPr/>
          <a:lstStyle/>
          <a:p>
            <a:r>
              <a:rPr lang="en-US" dirty="0" smtClean="0"/>
              <a:t>New Certificate Issued</a:t>
            </a:r>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770" b="-24770"/>
          <a:stretch/>
        </p:blipFill>
        <p:spPr>
          <a:noFill/>
        </p:spPr>
      </p:pic>
    </p:spTree>
    <p:extLst>
      <p:ext uri="{BB962C8B-B14F-4D97-AF65-F5344CB8AC3E}">
        <p14:creationId xmlns:p14="http://schemas.microsoft.com/office/powerpoint/2010/main" val="1956565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4242" b="-34242"/>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21</a:t>
            </a:fld>
            <a:endParaRPr lang="en-US"/>
          </a:p>
        </p:txBody>
      </p:sp>
      <p:sp>
        <p:nvSpPr>
          <p:cNvPr id="4" name="Text Placeholder 3"/>
          <p:cNvSpPr>
            <a:spLocks noGrp="1"/>
          </p:cNvSpPr>
          <p:nvPr>
            <p:ph type="body" sz="half" idx="2"/>
          </p:nvPr>
        </p:nvSpPr>
        <p:spPr/>
        <p:txBody>
          <a:bodyPr/>
          <a:lstStyle/>
          <a:p>
            <a:r>
              <a:rPr lang="en-US" dirty="0" smtClean="0"/>
              <a:t>A new certificate, with the same name as the device’s serial number, should also be visible in Keychain Access.</a:t>
            </a:r>
            <a:endParaRPr lang="en-US" dirty="0"/>
          </a:p>
        </p:txBody>
      </p:sp>
      <p:sp>
        <p:nvSpPr>
          <p:cNvPr id="5" name="Title 4"/>
          <p:cNvSpPr>
            <a:spLocks noGrp="1"/>
          </p:cNvSpPr>
          <p:nvPr>
            <p:ph type="title"/>
          </p:nvPr>
        </p:nvSpPr>
        <p:spPr/>
        <p:txBody>
          <a:bodyPr/>
          <a:lstStyle/>
          <a:p>
            <a:r>
              <a:rPr lang="en-US" dirty="0" smtClean="0"/>
              <a:t>Final Confirmation</a:t>
            </a:r>
            <a:endParaRPr lang="en-US" dirty="0"/>
          </a:p>
        </p:txBody>
      </p:sp>
    </p:spTree>
    <p:extLst>
      <p:ext uri="{BB962C8B-B14F-4D97-AF65-F5344CB8AC3E}">
        <p14:creationId xmlns:p14="http://schemas.microsoft.com/office/powerpoint/2010/main" val="89329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Conclusion</a:t>
            </a:r>
            <a:endParaRPr lang="en-US" dirty="0"/>
          </a:p>
        </p:txBody>
      </p:sp>
      <p:sp>
        <p:nvSpPr>
          <p:cNvPr id="7" name="Content Placeholder 6"/>
          <p:cNvSpPr>
            <a:spLocks noGrp="1"/>
          </p:cNvSpPr>
          <p:nvPr>
            <p:ph idx="1"/>
          </p:nvPr>
        </p:nvSpPr>
        <p:spPr/>
        <p:txBody>
          <a:bodyPr/>
          <a:lstStyle/>
          <a:p>
            <a:pPr marL="285750" indent="-285750">
              <a:buFont typeface="Arial" charset="0"/>
              <a:buChar char="•"/>
            </a:pPr>
            <a:r>
              <a:rPr lang="en-US" dirty="0" smtClean="0"/>
              <a:t>Please be sure to include screenshots or exact text of any errors, either on the client or the </a:t>
            </a:r>
            <a:r>
              <a:rPr lang="en-US" dirty="0" err="1" smtClean="0"/>
              <a:t>AirWatch</a:t>
            </a:r>
            <a:r>
              <a:rPr lang="en-US" dirty="0" smtClean="0"/>
              <a:t> Admin Console, in the case notes.</a:t>
            </a:r>
          </a:p>
          <a:p>
            <a:pPr marL="285750" indent="-285750">
              <a:buFont typeface="Arial" charset="0"/>
              <a:buChar char="•"/>
            </a:pPr>
            <a:r>
              <a:rPr lang="en-US" dirty="0" smtClean="0"/>
              <a:t>If the above process does not result in a new certificate being issued, please contact me separately, as interactive troubleshooting will likely be required.</a:t>
            </a:r>
          </a:p>
          <a:p>
            <a:pPr marL="285750" indent="-285750">
              <a:buFont typeface="Arial" charset="0"/>
              <a:buChar char="•"/>
            </a:pPr>
            <a:r>
              <a:rPr lang="en-US" dirty="0" smtClean="0"/>
              <a:t>This process is only applicable to macOS Sierra devices that have been enrolled in </a:t>
            </a:r>
            <a:r>
              <a:rPr lang="en-US" dirty="0" err="1" smtClean="0"/>
              <a:t>AirWatch</a:t>
            </a:r>
            <a:r>
              <a:rPr lang="en-US" dirty="0" smtClean="0"/>
              <a:t> through running TEMPO.  Devices that do not meet these requirements may be experiencing other issues outside of what this process outlines.</a:t>
            </a:r>
            <a:endParaRPr lang="en-US" dirty="0"/>
          </a:p>
        </p:txBody>
      </p:sp>
      <p:sp>
        <p:nvSpPr>
          <p:cNvPr id="3" name="Slide Number Placeholder 2"/>
          <p:cNvSpPr>
            <a:spLocks noGrp="1"/>
          </p:cNvSpPr>
          <p:nvPr>
            <p:ph type="sldNum" sz="quarter" idx="12"/>
          </p:nvPr>
        </p:nvSpPr>
        <p:spPr/>
        <p:txBody>
          <a:bodyPr/>
          <a:lstStyle/>
          <a:p>
            <a:fld id="{CA431686-8DE2-9B43-980D-29AE692D7900}" type="slidenum">
              <a:rPr lang="en-US" smtClean="0"/>
              <a:t>22</a:t>
            </a:fld>
            <a:endParaRPr lang="en-US"/>
          </a:p>
        </p:txBody>
      </p:sp>
    </p:spTree>
    <p:extLst>
      <p:ext uri="{BB962C8B-B14F-4D97-AF65-F5344CB8AC3E}">
        <p14:creationId xmlns:p14="http://schemas.microsoft.com/office/powerpoint/2010/main" val="211122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2440" b="-32440"/>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3</a:t>
            </a:fld>
            <a:endParaRPr lang="en-US"/>
          </a:p>
        </p:txBody>
      </p:sp>
      <p:sp>
        <p:nvSpPr>
          <p:cNvPr id="4" name="Text Placeholder 3"/>
          <p:cNvSpPr>
            <a:spLocks noGrp="1"/>
          </p:cNvSpPr>
          <p:nvPr>
            <p:ph type="body" sz="half" idx="2"/>
          </p:nvPr>
        </p:nvSpPr>
        <p:spPr/>
        <p:txBody>
          <a:bodyPr/>
          <a:lstStyle/>
          <a:p>
            <a:r>
              <a:rPr lang="en-US" dirty="0" smtClean="0"/>
              <a:t>This troubleshooting is only valid on macOS Sierra devices, that are enrolled in </a:t>
            </a:r>
            <a:r>
              <a:rPr lang="en-US" dirty="0" err="1" smtClean="0"/>
              <a:t>AirWatch</a:t>
            </a:r>
            <a:r>
              <a:rPr lang="en-US" dirty="0" smtClean="0"/>
              <a:t>.</a:t>
            </a:r>
          </a:p>
          <a:p>
            <a:r>
              <a:rPr lang="en-US" dirty="0" smtClean="0"/>
              <a:t>Begin by verifying the OS using the “About this Mac” option from the Apple menu.  You are looking for a version number of 10.12.0 or higher.</a:t>
            </a:r>
            <a:endParaRPr lang="en-US" dirty="0"/>
          </a:p>
        </p:txBody>
      </p:sp>
      <p:sp>
        <p:nvSpPr>
          <p:cNvPr id="5" name="Title 4"/>
          <p:cNvSpPr>
            <a:spLocks noGrp="1"/>
          </p:cNvSpPr>
          <p:nvPr>
            <p:ph type="title"/>
          </p:nvPr>
        </p:nvSpPr>
        <p:spPr/>
        <p:txBody>
          <a:bodyPr/>
          <a:lstStyle/>
          <a:p>
            <a:r>
              <a:rPr lang="en-US" dirty="0" smtClean="0"/>
              <a:t>OS Version</a:t>
            </a:r>
            <a:endParaRPr lang="en-US" dirty="0"/>
          </a:p>
        </p:txBody>
      </p:sp>
    </p:spTree>
    <p:extLst>
      <p:ext uri="{BB962C8B-B14F-4D97-AF65-F5344CB8AC3E}">
        <p14:creationId xmlns:p14="http://schemas.microsoft.com/office/powerpoint/2010/main" val="160035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055" b="-28055"/>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4</a:t>
            </a:fld>
            <a:endParaRPr lang="en-US"/>
          </a:p>
        </p:txBody>
      </p:sp>
      <p:sp>
        <p:nvSpPr>
          <p:cNvPr id="4" name="Text Placeholder 3"/>
          <p:cNvSpPr>
            <a:spLocks noGrp="1"/>
          </p:cNvSpPr>
          <p:nvPr>
            <p:ph type="body" sz="half" idx="2"/>
          </p:nvPr>
        </p:nvSpPr>
        <p:spPr/>
        <p:txBody>
          <a:bodyPr/>
          <a:lstStyle/>
          <a:p>
            <a:r>
              <a:rPr lang="en-US" dirty="0"/>
              <a:t>This troubleshooting is only valid on macOS Sierra devices, that are enrolled in </a:t>
            </a:r>
            <a:r>
              <a:rPr lang="en-US" dirty="0" err="1"/>
              <a:t>AirWatch</a:t>
            </a:r>
            <a:r>
              <a:rPr lang="en-US" dirty="0" smtClean="0"/>
              <a:t>.</a:t>
            </a:r>
            <a:br>
              <a:rPr lang="en-US" dirty="0" smtClean="0"/>
            </a:br>
            <a:r>
              <a:rPr lang="en-US" dirty="0" smtClean="0"/>
              <a:t>Verify that the device is enrolled by checking the Profiles pane of System Preferences for the “Workspace Services” profile.  Scroll down and verify that the ”Server” field is set to some variation of:</a:t>
            </a:r>
            <a:br>
              <a:rPr lang="en-US" dirty="0" smtClean="0"/>
            </a:br>
            <a:r>
              <a:rPr lang="en-US" dirty="0" smtClean="0"/>
              <a:t>https://</a:t>
            </a:r>
            <a:r>
              <a:rPr lang="en-US" dirty="0" err="1" smtClean="0"/>
              <a:t>te-ds.awmdm.com</a:t>
            </a:r>
            <a:endParaRPr lang="en-US" dirty="0"/>
          </a:p>
        </p:txBody>
      </p:sp>
      <p:sp>
        <p:nvSpPr>
          <p:cNvPr id="5" name="Title 4"/>
          <p:cNvSpPr>
            <a:spLocks noGrp="1"/>
          </p:cNvSpPr>
          <p:nvPr>
            <p:ph type="title"/>
          </p:nvPr>
        </p:nvSpPr>
        <p:spPr/>
        <p:txBody>
          <a:bodyPr/>
          <a:lstStyle/>
          <a:p>
            <a:r>
              <a:rPr lang="en-US" dirty="0" smtClean="0"/>
              <a:t>Management Profiles</a:t>
            </a:r>
            <a:endParaRPr lang="en-US" dirty="0"/>
          </a:p>
        </p:txBody>
      </p:sp>
    </p:spTree>
    <p:extLst>
      <p:ext uri="{BB962C8B-B14F-4D97-AF65-F5344CB8AC3E}">
        <p14:creationId xmlns:p14="http://schemas.microsoft.com/office/powerpoint/2010/main" val="12133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055" b="-28055"/>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5</a:t>
            </a:fld>
            <a:endParaRPr lang="en-US"/>
          </a:p>
        </p:txBody>
      </p:sp>
      <p:sp>
        <p:nvSpPr>
          <p:cNvPr id="4" name="Text Placeholder 3"/>
          <p:cNvSpPr>
            <a:spLocks noGrp="1"/>
          </p:cNvSpPr>
          <p:nvPr>
            <p:ph type="body" sz="half" idx="2"/>
          </p:nvPr>
        </p:nvSpPr>
        <p:spPr/>
        <p:txBody>
          <a:bodyPr/>
          <a:lstStyle/>
          <a:p>
            <a:r>
              <a:rPr lang="en-US" dirty="0" smtClean="0"/>
              <a:t>While in the Profiles pane of System Preferences, also verify that the “Device Cert” profile is present.</a:t>
            </a:r>
          </a:p>
          <a:p>
            <a:r>
              <a:rPr lang="en-US" dirty="0" smtClean="0"/>
              <a:t>In cases of an expired certificate, the expiration date will be listed in the profile. </a:t>
            </a:r>
            <a:endParaRPr lang="en-US" dirty="0"/>
          </a:p>
        </p:txBody>
      </p:sp>
      <p:sp>
        <p:nvSpPr>
          <p:cNvPr id="5" name="Title 4"/>
          <p:cNvSpPr>
            <a:spLocks noGrp="1"/>
          </p:cNvSpPr>
          <p:nvPr>
            <p:ph type="title"/>
          </p:nvPr>
        </p:nvSpPr>
        <p:spPr/>
        <p:txBody>
          <a:bodyPr/>
          <a:lstStyle/>
          <a:p>
            <a:r>
              <a:rPr lang="en-US" dirty="0" smtClean="0"/>
              <a:t>Check for Cert Profile</a:t>
            </a:r>
            <a:endParaRPr lang="en-US" dirty="0"/>
          </a:p>
        </p:txBody>
      </p:sp>
    </p:spTree>
    <p:extLst>
      <p:ext uri="{BB962C8B-B14F-4D97-AF65-F5344CB8AC3E}">
        <p14:creationId xmlns:p14="http://schemas.microsoft.com/office/powerpoint/2010/main" val="2426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3043" b="-33043"/>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6</a:t>
            </a:fld>
            <a:endParaRPr lang="en-US"/>
          </a:p>
        </p:txBody>
      </p:sp>
      <p:sp>
        <p:nvSpPr>
          <p:cNvPr id="4" name="Text Placeholder 3"/>
          <p:cNvSpPr>
            <a:spLocks noGrp="1"/>
          </p:cNvSpPr>
          <p:nvPr>
            <p:ph type="body" sz="half" idx="2"/>
          </p:nvPr>
        </p:nvSpPr>
        <p:spPr/>
        <p:txBody>
          <a:bodyPr/>
          <a:lstStyle/>
          <a:p>
            <a:r>
              <a:rPr lang="en-US" dirty="0" smtClean="0"/>
              <a:t>Additionally, in cases of expired certificates, the previous certificate should be visible in Keychain Access.</a:t>
            </a:r>
          </a:p>
          <a:p>
            <a:r>
              <a:rPr lang="en-US" dirty="0" smtClean="0"/>
              <a:t>Launch Keychain Access from the Utilities folder, then select “System” from the ”Keychains” section, and “Certificates” from the “Category” section.  The list on the right should then include a certificate named for the serial number of the device.  Clicking the disclosure triangle should reveal a private key named “AW-” followed by a long hexadecimal string.</a:t>
            </a:r>
            <a:endParaRPr lang="en-US" dirty="0"/>
          </a:p>
        </p:txBody>
      </p:sp>
      <p:sp>
        <p:nvSpPr>
          <p:cNvPr id="5" name="Title 4"/>
          <p:cNvSpPr>
            <a:spLocks noGrp="1"/>
          </p:cNvSpPr>
          <p:nvPr>
            <p:ph type="title"/>
          </p:nvPr>
        </p:nvSpPr>
        <p:spPr/>
        <p:txBody>
          <a:bodyPr/>
          <a:lstStyle/>
          <a:p>
            <a:r>
              <a:rPr lang="en-US" dirty="0" smtClean="0"/>
              <a:t>Keychain Verification</a:t>
            </a:r>
            <a:endParaRPr lang="en-US" dirty="0"/>
          </a:p>
        </p:txBody>
      </p:sp>
    </p:spTree>
    <p:extLst>
      <p:ext uri="{BB962C8B-B14F-4D97-AF65-F5344CB8AC3E}">
        <p14:creationId xmlns:p14="http://schemas.microsoft.com/office/powerpoint/2010/main" val="210506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877" b="-24877"/>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7</a:t>
            </a:fld>
            <a:endParaRPr lang="en-US"/>
          </a:p>
        </p:txBody>
      </p:sp>
      <p:sp>
        <p:nvSpPr>
          <p:cNvPr id="4" name="Text Placeholder 3"/>
          <p:cNvSpPr>
            <a:spLocks noGrp="1"/>
          </p:cNvSpPr>
          <p:nvPr>
            <p:ph type="body" sz="half" idx="2"/>
          </p:nvPr>
        </p:nvSpPr>
        <p:spPr/>
        <p:txBody>
          <a:bodyPr/>
          <a:lstStyle/>
          <a:p>
            <a:r>
              <a:rPr lang="en-US" dirty="0" smtClean="0"/>
              <a:t>Navigate </a:t>
            </a:r>
            <a:r>
              <a:rPr lang="en-US" dirty="0"/>
              <a:t>to go/</a:t>
            </a:r>
            <a:r>
              <a:rPr lang="en-US" dirty="0" err="1"/>
              <a:t>AirWatch</a:t>
            </a:r>
            <a:r>
              <a:rPr lang="en-US" dirty="0"/>
              <a:t> and login using your network credentials (NOT your ADM account</a:t>
            </a:r>
            <a:r>
              <a:rPr lang="en-US" dirty="0" smtClean="0"/>
              <a:t>).</a:t>
            </a:r>
            <a:endParaRPr lang="en-US" dirty="0"/>
          </a:p>
        </p:txBody>
      </p:sp>
      <p:sp>
        <p:nvSpPr>
          <p:cNvPr id="5" name="Title 4"/>
          <p:cNvSpPr>
            <a:spLocks noGrp="1"/>
          </p:cNvSpPr>
          <p:nvPr>
            <p:ph type="title"/>
          </p:nvPr>
        </p:nvSpPr>
        <p:spPr/>
        <p:txBody>
          <a:bodyPr/>
          <a:lstStyle/>
          <a:p>
            <a:r>
              <a:rPr lang="en-US" dirty="0" err="1" smtClean="0"/>
              <a:t>AirWatch</a:t>
            </a:r>
            <a:r>
              <a:rPr lang="en-US" dirty="0" smtClean="0"/>
              <a:t> Admin Console</a:t>
            </a:r>
            <a:endParaRPr lang="en-US" dirty="0"/>
          </a:p>
        </p:txBody>
      </p:sp>
    </p:spTree>
    <p:extLst>
      <p:ext uri="{BB962C8B-B14F-4D97-AF65-F5344CB8AC3E}">
        <p14:creationId xmlns:p14="http://schemas.microsoft.com/office/powerpoint/2010/main" val="1366383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4877" b="-24877"/>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8</a:t>
            </a:fld>
            <a:endParaRPr lang="en-US"/>
          </a:p>
        </p:txBody>
      </p:sp>
      <p:sp>
        <p:nvSpPr>
          <p:cNvPr id="4" name="Text Placeholder 3"/>
          <p:cNvSpPr>
            <a:spLocks noGrp="1"/>
          </p:cNvSpPr>
          <p:nvPr>
            <p:ph type="body" sz="half" idx="2"/>
          </p:nvPr>
        </p:nvSpPr>
        <p:spPr/>
        <p:txBody>
          <a:bodyPr/>
          <a:lstStyle/>
          <a:p>
            <a:r>
              <a:rPr lang="en-US" dirty="0"/>
              <a:t>From the list on the left, select “Devices”, then select “List View” from the sub menu.  In the list that appears, search for the serial number of the device (you can also search by the network ID of the primary user of the device).  Clicking on the entry in the list will bring up a detailed view.</a:t>
            </a:r>
          </a:p>
        </p:txBody>
      </p:sp>
      <p:sp>
        <p:nvSpPr>
          <p:cNvPr id="5" name="Title 4"/>
          <p:cNvSpPr>
            <a:spLocks noGrp="1"/>
          </p:cNvSpPr>
          <p:nvPr>
            <p:ph type="title"/>
          </p:nvPr>
        </p:nvSpPr>
        <p:spPr/>
        <p:txBody>
          <a:bodyPr/>
          <a:lstStyle/>
          <a:p>
            <a:r>
              <a:rPr lang="en-US" dirty="0" err="1" smtClean="0"/>
              <a:t>AirWatch</a:t>
            </a:r>
            <a:r>
              <a:rPr lang="en-US" dirty="0" smtClean="0"/>
              <a:t> Device Record</a:t>
            </a:r>
            <a:endParaRPr lang="en-US" dirty="0"/>
          </a:p>
        </p:txBody>
      </p:sp>
    </p:spTree>
    <p:extLst>
      <p:ext uri="{BB962C8B-B14F-4D97-AF65-F5344CB8AC3E}">
        <p14:creationId xmlns:p14="http://schemas.microsoft.com/office/powerpoint/2010/main" val="132957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9554" b="-39554"/>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9</a:t>
            </a:fld>
            <a:endParaRPr lang="en-US"/>
          </a:p>
        </p:txBody>
      </p:sp>
      <p:sp>
        <p:nvSpPr>
          <p:cNvPr id="4" name="Text Placeholder 3"/>
          <p:cNvSpPr>
            <a:spLocks noGrp="1"/>
          </p:cNvSpPr>
          <p:nvPr>
            <p:ph type="body" sz="half" idx="2"/>
          </p:nvPr>
        </p:nvSpPr>
        <p:spPr/>
        <p:txBody>
          <a:bodyPr/>
          <a:lstStyle/>
          <a:p>
            <a:r>
              <a:rPr lang="en-US" dirty="0"/>
              <a:t>At the top of the details view, take note of the “AWCM Status” and “Last Seen” fields, as they will provide information about how well the device is communicating with </a:t>
            </a:r>
            <a:r>
              <a:rPr lang="en-US" dirty="0" smtClean="0"/>
              <a:t>the server.</a:t>
            </a:r>
          </a:p>
          <a:p>
            <a:r>
              <a:rPr lang="en-US" dirty="0" smtClean="0"/>
              <a:t>On the client side, you can use the “Preferences” entry of the </a:t>
            </a:r>
            <a:r>
              <a:rPr lang="en-US" dirty="0" err="1" smtClean="0"/>
              <a:t>AirWatch</a:t>
            </a:r>
            <a:r>
              <a:rPr lang="en-US" dirty="0" smtClean="0"/>
              <a:t> menu item to verify connectivity.  </a:t>
            </a:r>
            <a:endParaRPr lang="en-US" dirty="0"/>
          </a:p>
        </p:txBody>
      </p:sp>
      <p:sp>
        <p:nvSpPr>
          <p:cNvPr id="5" name="Title 4"/>
          <p:cNvSpPr>
            <a:spLocks noGrp="1"/>
          </p:cNvSpPr>
          <p:nvPr>
            <p:ph type="title"/>
          </p:nvPr>
        </p:nvSpPr>
        <p:spPr/>
        <p:txBody>
          <a:bodyPr/>
          <a:lstStyle/>
          <a:p>
            <a:r>
              <a:rPr lang="en-US" dirty="0" smtClean="0"/>
              <a:t>Connection </a:t>
            </a:r>
            <a:br>
              <a:rPr lang="en-US" dirty="0" smtClean="0"/>
            </a:br>
            <a:r>
              <a:rPr lang="en-US" dirty="0"/>
              <a:t>V</a:t>
            </a:r>
            <a:r>
              <a:rPr lang="en-US" dirty="0" smtClean="0"/>
              <a:t>erification</a:t>
            </a:r>
            <a:endParaRPr lang="en-US" dirty="0"/>
          </a:p>
        </p:txBody>
      </p:sp>
    </p:spTree>
    <p:extLst>
      <p:ext uri="{BB962C8B-B14F-4D97-AF65-F5344CB8AC3E}">
        <p14:creationId xmlns:p14="http://schemas.microsoft.com/office/powerpoint/2010/main" val="1636272087"/>
      </p:ext>
    </p:extLst>
  </p:cSld>
  <p:clrMapOvr>
    <a:masterClrMapping/>
  </p:clrMapOvr>
</p:sld>
</file>

<file path=ppt/theme/theme1.xml><?xml version="1.0" encoding="utf-8"?>
<a:theme xmlns:a="http://schemas.openxmlformats.org/drawingml/2006/main" name="Default Theme">
  <a:themeElements>
    <a:clrScheme name="TE Colors">
      <a:dk1>
        <a:srgbClr val="E98300"/>
      </a:dk1>
      <a:lt1>
        <a:srgbClr val="FFFFFF"/>
      </a:lt1>
      <a:dk2>
        <a:srgbClr val="747678"/>
      </a:dk2>
      <a:lt2>
        <a:srgbClr val="E7E6E6"/>
      </a:lt2>
      <a:accent1>
        <a:srgbClr val="0066A1"/>
      </a:accent1>
      <a:accent2>
        <a:srgbClr val="3DB7E4"/>
      </a:accent2>
      <a:accent3>
        <a:srgbClr val="FCD450"/>
      </a:accent3>
      <a:accent4>
        <a:srgbClr val="CD202C"/>
      </a:accent4>
      <a:accent5>
        <a:srgbClr val="899F99"/>
      </a:accent5>
      <a:accent6>
        <a:srgbClr val="D6E342"/>
      </a:accent6>
      <a:hlink>
        <a:srgbClr val="0563C1"/>
      </a:hlink>
      <a:folHlink>
        <a:srgbClr val="954F72"/>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_PPT_Template_4x3_2016" id="{872FCB26-5A52-824D-B582-2FD2E11B5B64}" vid="{44089D06-288C-1E4C-9643-06D41659E9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TE_PPT_Template_4x3_2016</Template>
  <TotalTime>112</TotalTime>
  <Words>1342</Words>
  <Application>Microsoft Macintosh PowerPoint</Application>
  <PresentationFormat>On-screen Show (4:3)</PresentationFormat>
  <Paragraphs>85</Paragraphs>
  <Slides>22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Calibri</vt:lpstr>
      <vt:lpstr>Arial</vt:lpstr>
      <vt:lpstr>Default Theme</vt:lpstr>
      <vt:lpstr>Certificate Troubleshooting using AirWatch</vt:lpstr>
      <vt:lpstr>Issue Verification</vt:lpstr>
      <vt:lpstr>OS Version</vt:lpstr>
      <vt:lpstr>Management Profiles</vt:lpstr>
      <vt:lpstr>Check for Cert Profile</vt:lpstr>
      <vt:lpstr>Keychain Verification</vt:lpstr>
      <vt:lpstr>AirWatch Admin Console</vt:lpstr>
      <vt:lpstr>AirWatch Device Record</vt:lpstr>
      <vt:lpstr>Connection  Verification</vt:lpstr>
      <vt:lpstr>Details View</vt:lpstr>
      <vt:lpstr>Certificate Details</vt:lpstr>
      <vt:lpstr>Manual Renewal</vt:lpstr>
      <vt:lpstr>Failed Renewals</vt:lpstr>
      <vt:lpstr>Profile Details</vt:lpstr>
      <vt:lpstr>Alternative Certificates</vt:lpstr>
      <vt:lpstr>Assignment Groups</vt:lpstr>
      <vt:lpstr>Editing the CA 4 Group</vt:lpstr>
      <vt:lpstr>Confirmation Screen</vt:lpstr>
      <vt:lpstr>Profile Installation</vt:lpstr>
      <vt:lpstr>New Certificate Issued</vt:lpstr>
      <vt:lpstr>Final Confirmation</vt:lpstr>
      <vt:lpstr>Conclusion</vt:lpstr>
    </vt:vector>
  </TitlesOfParts>
  <Manager>Sheri Chandler</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Certificate Troubleshoot using AirWatch</dc:title>
  <dc:subject/>
  <dc:creator>Schutzman, Conor</dc:creator>
  <cp:keywords/>
  <dc:description/>
  <cp:lastModifiedBy>Schutzman, Conor</cp:lastModifiedBy>
  <cp:revision>13</cp:revision>
  <cp:lastPrinted>2015-08-04T17:40:44Z</cp:lastPrinted>
  <dcterms:created xsi:type="dcterms:W3CDTF">2017-01-04T01:02:42Z</dcterms:created>
  <dcterms:modified xsi:type="dcterms:W3CDTF">2017-01-31T23:11:20Z</dcterms:modified>
  <cp:category>2016 - Version 1</cp:category>
</cp:coreProperties>
</file>